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35"/>
  </p:notesMasterIdLst>
  <p:handoutMasterIdLst>
    <p:handoutMasterId r:id="rId36"/>
  </p:handoutMasterIdLst>
  <p:sldIdLst>
    <p:sldId id="279" r:id="rId4"/>
    <p:sldId id="305" r:id="rId5"/>
    <p:sldId id="281" r:id="rId6"/>
    <p:sldId id="282" r:id="rId7"/>
    <p:sldId id="283" r:id="rId8"/>
    <p:sldId id="330" r:id="rId9"/>
    <p:sldId id="284" r:id="rId10"/>
    <p:sldId id="332" r:id="rId11"/>
    <p:sldId id="334" r:id="rId12"/>
    <p:sldId id="335" r:id="rId13"/>
    <p:sldId id="285" r:id="rId14"/>
    <p:sldId id="287" r:id="rId15"/>
    <p:sldId id="336" r:id="rId16"/>
    <p:sldId id="289" r:id="rId17"/>
    <p:sldId id="291" r:id="rId18"/>
    <p:sldId id="337" r:id="rId19"/>
    <p:sldId id="338" r:id="rId20"/>
    <p:sldId id="293" r:id="rId21"/>
    <p:sldId id="294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297" r:id="rId30"/>
    <p:sldId id="358" r:id="rId31"/>
    <p:sldId id="299" r:id="rId32"/>
    <p:sldId id="359" r:id="rId33"/>
    <p:sldId id="30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8"/>
    <p:restoredTop sz="93596"/>
  </p:normalViewPr>
  <p:slideViewPr>
    <p:cSldViewPr snapToGrid="0" snapToObjects="1">
      <p:cViewPr varScale="1">
        <p:scale>
          <a:sx n="92" d="100"/>
          <a:sy n="92" d="100"/>
        </p:scale>
        <p:origin x="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8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7325A-8008-8B4F-BF0B-97DD1F0D0C1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163B-1F17-4A40-BE14-662E32DD0E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6340839" cy="37475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51161" y="6068518"/>
            <a:ext cx="6340839" cy="37475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10352314" y="220303"/>
            <a:ext cx="1621972" cy="1456097"/>
          </a:xfrm>
          <a:prstGeom prst="frame">
            <a:avLst>
              <a:gd name="adj1" fmla="val 8494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51161" y="2884150"/>
            <a:ext cx="5851836" cy="7675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5851161" y="3745932"/>
            <a:ext cx="5851836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851161" y="4791550"/>
            <a:ext cx="5851836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1092974" y="1499319"/>
            <a:ext cx="3513749" cy="535720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30000"/>
              </a:lnSpc>
              <a:buFont typeface="Wingdings" panose="05000000000000000000" pitchFamily="2" charset="2"/>
              <a:buChar char="n"/>
              <a:defRPr sz="1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93133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206988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3148624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328716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436590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450445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190030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328576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240731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2545862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3624602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3763148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484188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498043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190030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328576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214932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228787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310286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324141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6701" y="4062166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5"/>
          </p:nvPr>
        </p:nvSpPr>
        <p:spPr>
          <a:xfrm>
            <a:off x="9232520" y="4200712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5017624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5156170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033543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17208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1823025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1961571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2611841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2750387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6701" y="3401323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25"/>
          </p:nvPr>
        </p:nvSpPr>
        <p:spPr>
          <a:xfrm>
            <a:off x="9232520" y="353986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417683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431538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7966701" y="496631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9"/>
          </p:nvPr>
        </p:nvSpPr>
        <p:spPr>
          <a:xfrm>
            <a:off x="9232520" y="510486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14727"/>
            <a:ext cx="740229" cy="18603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491343" y="5519058"/>
            <a:ext cx="10700657" cy="92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8360229" y="742817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013403" y="3581400"/>
            <a:ext cx="1338943" cy="2394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8251371" y="3222077"/>
            <a:ext cx="3352346" cy="718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186601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2492829" y="6379029"/>
            <a:ext cx="9699171" cy="11974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492829" y="838202"/>
            <a:ext cx="1994365" cy="7619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3120893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929880" y="2865120"/>
            <a:ext cx="4100195" cy="695325"/>
          </a:xfrm>
        </p:spPr>
        <p:txBody>
          <a:bodyPr/>
          <a:lstStyle/>
          <a:p>
            <a:r>
              <a:rPr kumimoji="1" lang="zh-CN" altLang="en-US" sz="25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信息工程学院信息工程专业</a:t>
            </a:r>
            <a:endParaRPr kumimoji="1" lang="zh-CN" altLang="en-US" sz="2500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7929245" y="1926590"/>
            <a:ext cx="4046855" cy="829945"/>
          </a:xfrm>
        </p:spPr>
        <p:txBody>
          <a:bodyPr/>
          <a:lstStyle/>
          <a:p>
            <a:r>
              <a:rPr kumimoji="1" lang="zh-CN" altLang="en-US" sz="5000" dirty="0">
                <a:blipFill>
                  <a:blip r:embed="rId2"/>
                  <a:stretch>
                    <a:fillRect/>
                  </a:stretch>
                </a:blipFill>
              </a:rPr>
              <a:t>毕业设计答辩</a:t>
            </a:r>
            <a:endParaRPr kumimoji="1" lang="zh-CN" altLang="en-US" sz="5000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494030" y="3956685"/>
            <a:ext cx="11087100" cy="1023620"/>
          </a:xfrm>
        </p:spPr>
        <p:txBody>
          <a:bodyPr/>
          <a:lstStyle/>
          <a:p>
            <a:r>
              <a:rPr kumimoji="1" lang="en-US" altLang="zh-CN" sz="45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《基于Python的人脸识别系统设计与实现》</a:t>
            </a:r>
            <a:endParaRPr kumimoji="1" lang="en-US" altLang="zh-CN" sz="4500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学校名称：广东工业大学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杨志景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</a:t>
            </a:r>
            <a:r>
              <a:rPr lang="zh-CN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陈以勒</a:t>
            </a:r>
            <a:endParaRPr lang="zh-CN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01465" y="1314450"/>
            <a:ext cx="7225665" cy="440753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l" defTabSz="609600">
              <a:lnSpc>
                <a:spcPct val="130000"/>
              </a:lnSpc>
            </a:pPr>
            <a:r>
              <a:rPr lang="en-US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此同时，随着数码相机的发展，用相机拍下的照片的像素，或者说分辨率也越来越高，以至于能够清晰的展示出人脸的各个细节，当然包括了青春痘、雀斑、皱纹等等，这就暴露了一些人们不想暴露的点。</a:t>
            </a:r>
            <a:endParaRPr sz="2400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09600">
              <a:lnSpc>
                <a:spcPct val="130000"/>
              </a:lnSpc>
            </a:pPr>
            <a:endParaRPr sz="2400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09600">
              <a:lnSpc>
                <a:spcPct val="130000"/>
              </a:lnSpc>
            </a:pPr>
            <a:r>
              <a:rPr lang="en-US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因为爱美是人的本性，所以在得到这些照片后，大部分女性朋友都会在PS软件上重新进行美化处理，但是PS过程是相当繁琐和枯燥的，如果需要PS多张人脸，则需要重复一样的步骤，这真的十分浪费时间。</a:t>
            </a:r>
            <a:endParaRPr sz="2400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2966720"/>
            <a:ext cx="1388110" cy="1602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" y="4747895"/>
            <a:ext cx="1383665" cy="1711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" y="1168400"/>
            <a:ext cx="1404620" cy="165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作品概述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作品概述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7855" y="290195"/>
            <a:ext cx="5433060" cy="59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5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zh-CN" altLang="en-US" sz="25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人脸识别实际上由三个步骤组成</a:t>
            </a:r>
            <a:endParaRPr lang="zh-CN" altLang="en-US" sz="25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7985" y="1747520"/>
            <a:ext cx="6462395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人脸检测：首先会先检测到人脸然后用绘图工具画出包围人脸区域的矩形窗口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特征点的提取：使用预测算子获取得到的人脸区域中的五官的几何点区域，加载的是68特征点的landmark模型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人脸识别：通过ResNet深度残差网络的模型返回人脸特征向量，依次计算两个特征向量的欧式距离，进行匹配。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05" y="970915"/>
            <a:ext cx="1778000" cy="19189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70" y="3017520"/>
            <a:ext cx="3469005" cy="3292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sym typeface="+mn-ea"/>
              </a:rPr>
              <a:t>作品概述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02405" y="1370965"/>
            <a:ext cx="7225665" cy="45085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l" defTabSz="609600">
              <a:lnSpc>
                <a:spcPct val="130000"/>
              </a:lnSpc>
            </a:pPr>
            <a:r>
              <a:rPr lang="en-US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93010" y="1108710"/>
            <a:ext cx="9005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美颜模块：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美颜功能实际上就是先检测到人脸，再对人脸进行磨皮处理，主要应用到双边滤波，高反差保留和高斯滤波，最后进行图像融合。具体的算法实现我参考了博客上一篇博文，文章中涉及的是ps技术，而非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代码，但是用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改写后效果是很好的。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人脸计数模块：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人脸计数的前提是能检测到人脸，返回矩阵后，求矩阵或者说数组的长度len()就是人脸的个数了。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瘦脸模块：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当我们用dlib的方法检测到人脸，并提取68个特征点后，就可以进入瘦脸的程序了，本设计中应用的瘦脸算法主要是图像局部平移变形。</a:t>
            </a: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endParaRPr lang="zh-CN" altLang="en-US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制作过程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93010" y="290195"/>
            <a:ext cx="4226560" cy="535940"/>
          </a:xfrm>
        </p:spPr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制作过程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(</a:t>
            </a:r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人脸识别功能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)</a:t>
            </a:r>
            <a:endParaRPr kumimoji="1" lang="en-US" altLang="zh-CN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64" name="环形箭头 63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5" name="形状 64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环形箭头 65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7" name="空心弧 6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8" name="矩形 67"/>
          <p:cNvSpPr/>
          <p:nvPr/>
        </p:nvSpPr>
        <p:spPr>
          <a:xfrm>
            <a:off x="8947683" y="2174628"/>
            <a:ext cx="587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B</a:t>
            </a:r>
            <a:endParaRPr lang="zh-CN" altLang="en-US" sz="800" dirty="0"/>
          </a:p>
        </p:txBody>
      </p:sp>
      <p:sp>
        <p:nvSpPr>
          <p:cNvPr id="69" name="矩形 68"/>
          <p:cNvSpPr/>
          <p:nvPr/>
        </p:nvSpPr>
        <p:spPr>
          <a:xfrm>
            <a:off x="9500145" y="1005408"/>
            <a:ext cx="6976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A</a:t>
            </a:r>
            <a:endParaRPr lang="zh-CN" altLang="en-US" sz="800" dirty="0"/>
          </a:p>
        </p:txBody>
      </p:sp>
      <p:sp>
        <p:nvSpPr>
          <p:cNvPr id="70" name="矩形 69"/>
          <p:cNvSpPr/>
          <p:nvPr/>
        </p:nvSpPr>
        <p:spPr>
          <a:xfrm>
            <a:off x="9479399" y="3329248"/>
            <a:ext cx="7248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C</a:t>
            </a:r>
            <a:endParaRPr lang="zh-CN" altLang="en-US" sz="800" dirty="0"/>
          </a:p>
        </p:txBody>
      </p:sp>
      <p:sp>
        <p:nvSpPr>
          <p:cNvPr id="71" name="矩形 70"/>
          <p:cNvSpPr/>
          <p:nvPr/>
        </p:nvSpPr>
        <p:spPr>
          <a:xfrm>
            <a:off x="8943618" y="4602629"/>
            <a:ext cx="668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D</a:t>
            </a:r>
            <a:endParaRPr lang="zh-CN" altLang="en-US" sz="800" dirty="0"/>
          </a:p>
        </p:txBody>
      </p:sp>
      <p:grpSp>
        <p:nvGrpSpPr>
          <p:cNvPr id="72" name="组 71"/>
          <p:cNvGrpSpPr/>
          <p:nvPr/>
        </p:nvGrpSpPr>
        <p:grpSpPr>
          <a:xfrm>
            <a:off x="826771" y="1392536"/>
            <a:ext cx="6950814" cy="1252342"/>
            <a:chOff x="1268793" y="1914616"/>
            <a:chExt cx="6950814" cy="1252342"/>
          </a:xfrm>
        </p:grpSpPr>
        <p:sp>
          <p:nvSpPr>
            <p:cNvPr id="73" name="矩形 72"/>
            <p:cNvSpPr/>
            <p:nvPr/>
          </p:nvSpPr>
          <p:spPr>
            <a:xfrm>
              <a:off x="2099233" y="2516718"/>
              <a:ext cx="6120374" cy="65024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600">
                <a:lnSpc>
                  <a:spcPct val="130000"/>
                </a:lnSpc>
              </a:pP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加载正脸检测器detector、训练好的人脸关键点检测器predictor、#加载训练好的ResNet人脸识别模型</a:t>
              </a:r>
              <a:r>
                <a:rPr lang="en-US" altLang="zh-CN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facerce</a:t>
              </a:r>
              <a:endParaRPr lang="zh-CN" alt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099232" y="2032445"/>
              <a:ext cx="2452761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加载模型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75" name="组 74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8" name="组 77"/>
          <p:cNvGrpSpPr/>
          <p:nvPr/>
        </p:nvGrpSpPr>
        <p:grpSpPr>
          <a:xfrm>
            <a:off x="826771" y="4602723"/>
            <a:ext cx="6950814" cy="932937"/>
            <a:chOff x="1268793" y="1914616"/>
            <a:chExt cx="6950814" cy="932937"/>
          </a:xfrm>
        </p:grpSpPr>
        <p:sp>
          <p:nvSpPr>
            <p:cNvPr id="79" name="矩形 78"/>
            <p:cNvSpPr/>
            <p:nvPr/>
          </p:nvSpPr>
          <p:spPr>
            <a:xfrm>
              <a:off x="2099233" y="2516718"/>
              <a:ext cx="6120374" cy="33083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600">
                <a:lnSpc>
                  <a:spcPct val="130000"/>
                </a:lnSpc>
              </a:pPr>
              <a:endParaRPr lang="zh-CN" altLang="en-US" sz="12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099373" y="2032726"/>
              <a:ext cx="4078605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计算欧式距离并返回识别结果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kern="0" dirty="0">
                    <a:blipFill>
                      <a:blip r:embed="rId1"/>
                      <a:stretch>
                        <a:fillRect/>
                      </a:stretch>
                    </a:blipFill>
                    <a:ea typeface="微软雅黑" panose="020B0503020204020204" pitchFamily="34" charset="-122"/>
                  </a:rPr>
                  <a:t>D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4" name="组 83"/>
          <p:cNvGrpSpPr/>
          <p:nvPr/>
        </p:nvGrpSpPr>
        <p:grpSpPr>
          <a:xfrm>
            <a:off x="826771" y="3642728"/>
            <a:ext cx="6950814" cy="972942"/>
            <a:chOff x="1268793" y="1914616"/>
            <a:chExt cx="6950814" cy="972942"/>
          </a:xfrm>
        </p:grpSpPr>
        <p:sp>
          <p:nvSpPr>
            <p:cNvPr id="85" name="矩形 84"/>
            <p:cNvSpPr/>
            <p:nvPr/>
          </p:nvSpPr>
          <p:spPr>
            <a:xfrm>
              <a:off x="2099233" y="2516718"/>
              <a:ext cx="6120374" cy="37084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600">
                <a:lnSpc>
                  <a:spcPct val="130000"/>
                </a:lnSpc>
              </a:pP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遍历</a:t>
              </a:r>
              <a:r>
                <a:rPr lang="en-US" altLang="zh-CN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facelib</a:t>
              </a: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文件下所有人脸，获得每个人脸的特征向量</a:t>
              </a:r>
              <a:endParaRPr lang="zh-CN" alt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099373" y="2032726"/>
              <a:ext cx="4078605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获得人脸库中每个人脸的特征向量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87" name="组 86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kern="0" dirty="0">
                    <a:blipFill>
                      <a:blip r:embed="rId1"/>
                      <a:stretch>
                        <a:fillRect/>
                      </a:stretch>
                    </a:blipFill>
                    <a:ea typeface="微软雅黑" panose="020B0503020204020204" pitchFamily="34" charset="-122"/>
                  </a:rPr>
                  <a:t>C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 89"/>
          <p:cNvGrpSpPr/>
          <p:nvPr/>
        </p:nvGrpSpPr>
        <p:grpSpPr>
          <a:xfrm>
            <a:off x="826771" y="2517632"/>
            <a:ext cx="6950814" cy="1252342"/>
            <a:chOff x="1268793" y="1914616"/>
            <a:chExt cx="6950814" cy="1252342"/>
          </a:xfrm>
        </p:grpSpPr>
        <p:sp>
          <p:nvSpPr>
            <p:cNvPr id="91" name="矩形 90"/>
            <p:cNvSpPr/>
            <p:nvPr/>
          </p:nvSpPr>
          <p:spPr>
            <a:xfrm>
              <a:off x="2099233" y="2516718"/>
              <a:ext cx="6120374" cy="65024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600">
                <a:lnSpc>
                  <a:spcPct val="130000"/>
                </a:lnSpc>
              </a:pP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get_vector</a:t>
              </a: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函数返回</a:t>
              </a:r>
              <a:r>
                <a:rPr lang="en-US" altLang="zh-CN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128D</a:t>
              </a: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特征向量，函数中通过人脸检测、关键点提取，将提取后的关键点输入到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ResNet模型返回人脸特征向量</a:t>
              </a: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2099373" y="2032726"/>
              <a:ext cx="3130550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获得所选图片的特征向量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93" name="组 92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1678305" y="5205095"/>
            <a:ext cx="6708775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得到两个特征向量后调用return_euclidean_distance函数返回欧式距离，若小于阈值0.4则判定为同一个人，弹出提示框显示识别结果，否则显示对选择图像中的第几个人没有识别结果。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93010" y="290195"/>
            <a:ext cx="4226560" cy="535940"/>
          </a:xfrm>
        </p:spPr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制作过程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(</a:t>
            </a:r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美颜功能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)</a:t>
            </a:r>
            <a:endParaRPr kumimoji="1" lang="en-US" altLang="zh-CN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grpSp>
        <p:nvGrpSpPr>
          <p:cNvPr id="72" name="组 71"/>
          <p:cNvGrpSpPr/>
          <p:nvPr/>
        </p:nvGrpSpPr>
        <p:grpSpPr>
          <a:xfrm>
            <a:off x="826771" y="1392536"/>
            <a:ext cx="5267325" cy="652486"/>
            <a:chOff x="1268793" y="1914616"/>
            <a:chExt cx="5267325" cy="652486"/>
          </a:xfrm>
        </p:grpSpPr>
        <p:sp>
          <p:nvSpPr>
            <p:cNvPr id="74" name="文本框 73"/>
            <p:cNvSpPr txBox="1"/>
            <p:nvPr/>
          </p:nvSpPr>
          <p:spPr>
            <a:xfrm>
              <a:off x="2099373" y="2032726"/>
              <a:ext cx="4436745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检测人脸，获得</a:t>
              </a:r>
              <a:r>
                <a:rPr kumimoji="1" lang="en-US" altLang="zh-CN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ROI</a:t>
              </a: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区域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75" name="组 74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8" name="组 77"/>
          <p:cNvGrpSpPr/>
          <p:nvPr/>
        </p:nvGrpSpPr>
        <p:grpSpPr>
          <a:xfrm>
            <a:off x="847726" y="3909938"/>
            <a:ext cx="6950814" cy="932937"/>
            <a:chOff x="1268793" y="1914616"/>
            <a:chExt cx="6950814" cy="932937"/>
          </a:xfrm>
        </p:grpSpPr>
        <p:sp>
          <p:nvSpPr>
            <p:cNvPr id="79" name="矩形 78"/>
            <p:cNvSpPr/>
            <p:nvPr/>
          </p:nvSpPr>
          <p:spPr>
            <a:xfrm>
              <a:off x="2099233" y="2516718"/>
              <a:ext cx="6120374" cy="33083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600">
                <a:lnSpc>
                  <a:spcPct val="130000"/>
                </a:lnSpc>
              </a:pPr>
              <a:endParaRPr lang="zh-CN" altLang="en-US" sz="12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099373" y="1914616"/>
              <a:ext cx="4078605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高斯滤波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kern="0" dirty="0">
                    <a:blipFill>
                      <a:blip r:embed="rId1"/>
                      <a:stretch>
                        <a:fillRect/>
                      </a:stretch>
                    </a:blipFill>
                    <a:ea typeface="微软雅黑" panose="020B0503020204020204" pitchFamily="34" charset="-122"/>
                  </a:rPr>
                  <a:t>D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4" name="组 83"/>
          <p:cNvGrpSpPr/>
          <p:nvPr/>
        </p:nvGrpSpPr>
        <p:grpSpPr>
          <a:xfrm>
            <a:off x="826771" y="3000108"/>
            <a:ext cx="6971769" cy="1038982"/>
            <a:chOff x="1268793" y="1914616"/>
            <a:chExt cx="6971769" cy="1038982"/>
          </a:xfrm>
        </p:grpSpPr>
        <p:sp>
          <p:nvSpPr>
            <p:cNvPr id="85" name="矩形 84"/>
            <p:cNvSpPr/>
            <p:nvPr/>
          </p:nvSpPr>
          <p:spPr>
            <a:xfrm>
              <a:off x="2120188" y="2303358"/>
              <a:ext cx="6120374" cy="65024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600">
                <a:lnSpc>
                  <a:spcPct val="130000"/>
                </a:lnSpc>
              </a:pPr>
              <a:r>
                <a:rPr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计算公式：HihgPass = HighPass - Src + 128; 通过高反差保留算法可以保留图片的细节信息，特别是对图像中反差比较大的区域，比如人脸中的五官</a:t>
              </a:r>
              <a:endParaRPr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099373" y="1914616"/>
              <a:ext cx="4078605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高反差保留的算法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87" name="组 86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kern="0" dirty="0">
                    <a:blipFill>
                      <a:blip r:embed="rId1"/>
                      <a:stretch>
                        <a:fillRect/>
                      </a:stretch>
                    </a:blipFill>
                    <a:ea typeface="微软雅黑" panose="020B0503020204020204" pitchFamily="34" charset="-122"/>
                  </a:rPr>
                  <a:t>C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 89"/>
          <p:cNvGrpSpPr/>
          <p:nvPr/>
        </p:nvGrpSpPr>
        <p:grpSpPr>
          <a:xfrm>
            <a:off x="826770" y="2002155"/>
            <a:ext cx="6971665" cy="1096125"/>
            <a:chOff x="1268793" y="1730730"/>
            <a:chExt cx="6971769" cy="1166988"/>
          </a:xfrm>
        </p:grpSpPr>
        <p:sp>
          <p:nvSpPr>
            <p:cNvPr id="91" name="矩形 90"/>
            <p:cNvSpPr/>
            <p:nvPr/>
          </p:nvSpPr>
          <p:spPr>
            <a:xfrm>
              <a:off x="2120188" y="2205441"/>
              <a:ext cx="6120374" cy="692277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600">
                <a:lnSpc>
                  <a:spcPct val="130000"/>
                </a:lnSpc>
              </a:pPr>
              <a:r>
                <a:rPr lang="zh-CN" altLang="en-US" sz="14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使用opencv自带的cv2.bilateralFilter进行双边滤波，模糊图像的同时保持边缘锐化。</a:t>
              </a:r>
              <a:endParaRPr lang="zh-CN" alt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2120328" y="1730730"/>
              <a:ext cx="3130550" cy="52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对HighPass层磨皮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93" name="组 92"/>
            <p:cNvGrpSpPr/>
            <p:nvPr/>
          </p:nvGrpSpPr>
          <p:grpSpPr>
            <a:xfrm>
              <a:off x="1268793" y="1914616"/>
              <a:ext cx="851758" cy="692953"/>
              <a:chOff x="5372637" y="2551148"/>
              <a:chExt cx="851758" cy="692953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372637" y="2551148"/>
                <a:ext cx="851758" cy="69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1657350" y="4401185"/>
            <a:ext cx="6708775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应用OpenCV中的函数GaussianBlur实现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" name="组 77"/>
          <p:cNvGrpSpPr/>
          <p:nvPr/>
        </p:nvGrpSpPr>
        <p:grpSpPr>
          <a:xfrm>
            <a:off x="847726" y="4772268"/>
            <a:ext cx="6950814" cy="932937"/>
            <a:chOff x="1268793" y="1914616"/>
            <a:chExt cx="6950814" cy="932937"/>
          </a:xfrm>
        </p:grpSpPr>
        <p:sp>
          <p:nvSpPr>
            <p:cNvPr id="6" name="矩形 5"/>
            <p:cNvSpPr/>
            <p:nvPr/>
          </p:nvSpPr>
          <p:spPr>
            <a:xfrm>
              <a:off x="2099233" y="2516718"/>
              <a:ext cx="6120374" cy="330835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p>
              <a:pPr defTabSz="609600">
                <a:lnSpc>
                  <a:spcPct val="130000"/>
                </a:lnSpc>
              </a:pPr>
              <a:endParaRPr lang="zh-CN" altLang="en-US" sz="12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099373" y="1914616"/>
              <a:ext cx="4078605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0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图层混合</a:t>
              </a:r>
              <a:endParaRPr kumimoji="1" lang="zh-CN" altLang="en-US" sz="2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8" name="组 80"/>
            <p:cNvGrpSpPr/>
            <p:nvPr/>
          </p:nvGrpSpPr>
          <p:grpSpPr>
            <a:xfrm>
              <a:off x="1268793" y="1914616"/>
              <a:ext cx="851758" cy="650875"/>
              <a:chOff x="5372637" y="2551148"/>
              <a:chExt cx="851758" cy="65087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372637" y="2551148"/>
                <a:ext cx="851758" cy="650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E</a:t>
                </a:r>
                <a:endParaRPr kumimoji="1" lang="en-US" altLang="zh-CN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1699107" y="5215370"/>
            <a:ext cx="6120283" cy="929640"/>
          </a:xfrm>
          <a:prstGeom prst="rect">
            <a:avLst/>
          </a:prstGeom>
        </p:spPr>
        <p:txBody>
          <a:bodyPr wrap="square" numCol="1" spcCol="360000">
            <a:spAutoFit/>
          </a:bodyPr>
          <a:p>
            <a:pPr defTabSz="609600">
              <a:lnSpc>
                <a:spcPct val="130000"/>
              </a:lnSpc>
            </a:pPr>
            <a:r>
              <a:rPr lang="zh-CN" altLang="en-US" sz="1400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图像X和Y，X与Y混合，其计算公式为：Z = X + 2 * Y - 255; 再运用了OpenCV中addWeighted函数计算两个数组（图像阵列）的加权和，得到结果后替换原图的人脸区域</a:t>
            </a:r>
            <a:endParaRPr lang="zh-CN" altLang="en-US" sz="1400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93010" y="290195"/>
            <a:ext cx="4226560" cy="535940"/>
          </a:xfrm>
        </p:spPr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制作过程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(</a:t>
            </a:r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瘦脸功能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)</a:t>
            </a:r>
            <a:endParaRPr kumimoji="1" lang="en-US" altLang="zh-CN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grpSp>
        <p:nvGrpSpPr>
          <p:cNvPr id="72" name="组 71"/>
          <p:cNvGrpSpPr/>
          <p:nvPr/>
        </p:nvGrpSpPr>
        <p:grpSpPr>
          <a:xfrm>
            <a:off x="826771" y="1492231"/>
            <a:ext cx="5637530" cy="709295"/>
            <a:chOff x="1268793" y="1914616"/>
            <a:chExt cx="5637530" cy="709295"/>
          </a:xfrm>
        </p:grpSpPr>
        <p:sp>
          <p:nvSpPr>
            <p:cNvPr id="74" name="文本框 73"/>
            <p:cNvSpPr txBox="1"/>
            <p:nvPr/>
          </p:nvSpPr>
          <p:spPr>
            <a:xfrm>
              <a:off x="2099373" y="2032726"/>
              <a:ext cx="4806950" cy="59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5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检测人脸，提取</a:t>
              </a:r>
              <a:r>
                <a:rPr kumimoji="1" lang="en-US" altLang="zh-CN" sz="25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68</a:t>
              </a:r>
              <a:r>
                <a:rPr kumimoji="1" lang="zh-CN" altLang="en-US" sz="25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个关键点</a:t>
              </a:r>
              <a:endParaRPr kumimoji="1" lang="zh-CN" altLang="en-US" sz="25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75" name="组 74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 89"/>
          <p:cNvGrpSpPr/>
          <p:nvPr/>
        </p:nvGrpSpPr>
        <p:grpSpPr>
          <a:xfrm>
            <a:off x="826771" y="2603992"/>
            <a:ext cx="6950814" cy="2503292"/>
            <a:chOff x="1268793" y="1914616"/>
            <a:chExt cx="6950814" cy="2503292"/>
          </a:xfrm>
        </p:grpSpPr>
        <p:sp>
          <p:nvSpPr>
            <p:cNvPr id="91" name="矩形 90"/>
            <p:cNvSpPr/>
            <p:nvPr/>
          </p:nvSpPr>
          <p:spPr>
            <a:xfrm>
              <a:off x="2099233" y="2726268"/>
              <a:ext cx="6120374" cy="169164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9600">
                <a:lnSpc>
                  <a:spcPct val="13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应用第4个点到第6个点的距离作为左脸瘦脸距离，第14个点到第16个点的距离作为右脸瘦脸距离</a:t>
              </a:r>
              <a:r>
                <a:rPr 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9600">
                <a:lnSpc>
                  <a:spcPct val="130000"/>
                </a:lnSpc>
              </a:pPr>
              <a:r>
                <a: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</a:t>
              </a:r>
              <a:r>
                <a:rPr 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对变形前后的坐标</a:t>
              </a:r>
              <a:r>
                <a: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</a:t>
              </a:r>
              <a:r>
                <a:rPr 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双线性</a:t>
              </a:r>
              <a:r>
                <a:rPr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插值，得到的rgb像素值作为变形后的像素值</a:t>
              </a:r>
              <a:r>
                <a:rPr 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2099373" y="2032726"/>
              <a:ext cx="3130550" cy="59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600">
                <a:lnSpc>
                  <a:spcPct val="130000"/>
                </a:lnSpc>
                <a:defRPr/>
              </a:pPr>
              <a:r>
                <a:rPr kumimoji="1" lang="zh-CN" altLang="en-US" sz="2500" b="1" kern="0" dirty="0">
                  <a:blipFill>
                    <a:blip r:embed="rId1"/>
                    <a:stretch>
                      <a:fillRect/>
                    </a:stretch>
                  </a:blipFill>
                  <a:ea typeface="微软雅黑" panose="020B0503020204020204" pitchFamily="34" charset="-122"/>
                </a:rPr>
                <a:t>局部平移算法</a:t>
              </a:r>
              <a:endParaRPr kumimoji="1" lang="zh-CN" altLang="en-US" sz="25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endParaRPr>
            </a:p>
          </p:txBody>
        </p:sp>
        <p:grpSp>
          <p:nvGrpSpPr>
            <p:cNvPr id="93" name="组 92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6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1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panose="020B0503020204020204" pitchFamily="34" charset="-122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1"/>
                    <a:stretch>
                      <a:fillRect/>
                    </a:stretch>
                  </a:blip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210" y="290195"/>
            <a:ext cx="4226560" cy="4011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作品展示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5275580" y="736600"/>
            <a:ext cx="245300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00">
              <a:lnSpc>
                <a:spcPct val="130000"/>
              </a:lnSpc>
              <a:defRPr/>
            </a:pPr>
            <a:r>
              <a:rPr kumimoji="1" lang="zh-CN" altLang="en-US" sz="3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单人识别</a:t>
            </a:r>
            <a:endParaRPr kumimoji="1" lang="zh-CN" altLang="en-US" sz="3000" b="1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作品展示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4" name="图片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855" y="1697355"/>
            <a:ext cx="5755005" cy="400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99200" y="1697355"/>
            <a:ext cx="5749290" cy="400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作品概述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  <a:endParaRPr kumimoji="1" lang="zh-CN" altLang="en-US" dirty="0"/>
          </a:p>
        </p:txBody>
      </p:sp>
      <p:cxnSp>
        <p:nvCxnSpPr>
          <p:cNvPr id="13" name="直线连接符 12"/>
          <p:cNvCxnSpPr/>
          <p:nvPr/>
        </p:nvCxnSpPr>
        <p:spPr>
          <a:xfrm>
            <a:off x="9012045" y="1237318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4" name="直线连接符 13"/>
          <p:cNvCxnSpPr/>
          <p:nvPr/>
        </p:nvCxnSpPr>
        <p:spPr>
          <a:xfrm>
            <a:off x="9012045" y="2182395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5" name="直线连接符 14"/>
          <p:cNvCxnSpPr/>
          <p:nvPr/>
        </p:nvCxnSpPr>
        <p:spPr>
          <a:xfrm>
            <a:off x="9012045" y="3127472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6" name="直线连接符 15"/>
          <p:cNvCxnSpPr/>
          <p:nvPr/>
        </p:nvCxnSpPr>
        <p:spPr>
          <a:xfrm>
            <a:off x="9012045" y="4072549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7" name="直线连接符 16"/>
          <p:cNvCxnSpPr/>
          <p:nvPr/>
        </p:nvCxnSpPr>
        <p:spPr>
          <a:xfrm>
            <a:off x="9012045" y="5017624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5275580" y="736600"/>
            <a:ext cx="245300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00">
              <a:lnSpc>
                <a:spcPct val="130000"/>
              </a:lnSpc>
              <a:defRPr/>
            </a:pPr>
            <a:r>
              <a:rPr kumimoji="1" lang="zh-CN" altLang="en-US" sz="3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多人识别</a:t>
            </a:r>
            <a:endParaRPr kumimoji="1" lang="zh-CN" altLang="en-US" sz="3000" b="1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作品展示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70" name="图片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2890" y="1854200"/>
            <a:ext cx="5450205" cy="419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图片 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76315" y="1854835"/>
            <a:ext cx="6012180" cy="419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5275580" y="597535"/>
            <a:ext cx="343027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00">
              <a:lnSpc>
                <a:spcPct val="130000"/>
              </a:lnSpc>
              <a:defRPr/>
            </a:pPr>
            <a:r>
              <a:rPr kumimoji="1" lang="zh-CN" altLang="en-US" sz="3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前置摄像头识别</a:t>
            </a:r>
            <a:endParaRPr kumimoji="1" lang="zh-CN" altLang="en-US" sz="3000" b="1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作品展示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72" name="图片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9300" y="1497965"/>
            <a:ext cx="6349365" cy="469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754505" y="2964180"/>
            <a:ext cx="187515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00">
              <a:lnSpc>
                <a:spcPct val="130000"/>
              </a:lnSpc>
              <a:defRPr/>
            </a:pPr>
            <a:r>
              <a:rPr kumimoji="1" lang="zh-CN" altLang="en-US" sz="3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美颜功能</a:t>
            </a:r>
            <a:endParaRPr kumimoji="1" lang="zh-CN" altLang="en-US" sz="3000" b="1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作品展示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73" name="图片 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15840" y="115570"/>
            <a:ext cx="4523105" cy="623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203960" y="2876550"/>
            <a:ext cx="374904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00">
              <a:lnSpc>
                <a:spcPct val="130000"/>
              </a:lnSpc>
              <a:defRPr/>
            </a:pPr>
            <a:r>
              <a:rPr kumimoji="1" lang="zh-CN" altLang="en-US" sz="3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前置摄像头美颜功能</a:t>
            </a:r>
            <a:endParaRPr kumimoji="1" lang="zh-CN" altLang="en-US" sz="3000" b="1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作品展示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74" name="图片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8995" y="98425"/>
            <a:ext cx="4573905" cy="624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283335" y="2614930"/>
            <a:ext cx="374904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00">
              <a:lnSpc>
                <a:spcPct val="130000"/>
              </a:lnSpc>
              <a:defRPr/>
            </a:pPr>
            <a:r>
              <a:rPr kumimoji="1" lang="zh-CN" altLang="en-US" sz="3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人脸计数功能</a:t>
            </a:r>
            <a:endParaRPr kumimoji="1" lang="zh-CN" altLang="en-US" sz="3000" b="1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作品展示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33" name="图片 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0570" y="1015365"/>
            <a:ext cx="7223760" cy="511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683385" y="2547620"/>
            <a:ext cx="2681605" cy="79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00">
              <a:lnSpc>
                <a:spcPct val="130000"/>
              </a:lnSpc>
              <a:defRPr/>
            </a:pPr>
            <a:r>
              <a:rPr kumimoji="1" lang="zh-CN" altLang="en-US" sz="35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瘦脸功能</a:t>
            </a:r>
            <a:endParaRPr kumimoji="1" lang="zh-CN" altLang="en-US" sz="3500" b="1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作品展示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77" name="图片 5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49620" y="130175"/>
            <a:ext cx="4473575" cy="618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203960" y="2876550"/>
            <a:ext cx="374904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00">
              <a:lnSpc>
                <a:spcPct val="130000"/>
              </a:lnSpc>
              <a:defRPr/>
            </a:pPr>
            <a:r>
              <a:rPr kumimoji="1" lang="zh-CN" altLang="en-US" sz="3000" b="1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前置摄像头瘦脸功能</a:t>
            </a:r>
            <a:endParaRPr kumimoji="1" lang="zh-CN" altLang="en-US" sz="3000" b="1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作品展示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78" name="图片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66715" y="101600"/>
            <a:ext cx="4505960" cy="617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总结回顾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总结回顾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(</a:t>
            </a:r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意义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)</a:t>
            </a:r>
            <a:endParaRPr kumimoji="1" lang="en-US" altLang="zh-CN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992505" y="1356360"/>
            <a:ext cx="9879330" cy="4770120"/>
            <a:chOff x="530353" y="1444752"/>
            <a:chExt cx="5980175" cy="2212848"/>
          </a:xfrm>
        </p:grpSpPr>
        <p:grpSp>
          <p:nvGrpSpPr>
            <p:cNvPr id="26" name="组 25"/>
            <p:cNvGrpSpPr/>
            <p:nvPr/>
          </p:nvGrpSpPr>
          <p:grpSpPr>
            <a:xfrm>
              <a:off x="1076886" y="1811828"/>
              <a:ext cx="5433642" cy="1845772"/>
              <a:chOff x="1076886" y="1811828"/>
              <a:chExt cx="5433642" cy="1845772"/>
            </a:xfrm>
          </p:grpSpPr>
          <p:sp>
            <p:nvSpPr>
              <p:cNvPr id="28" name="任意形状 27"/>
              <p:cNvSpPr/>
              <p:nvPr/>
            </p:nvSpPr>
            <p:spPr>
              <a:xfrm>
                <a:off x="1076886" y="1811828"/>
                <a:ext cx="5433642" cy="1845772"/>
              </a:xfrm>
              <a:custGeom>
                <a:avLst/>
                <a:gdLst>
                  <a:gd name="connsiteX0" fmla="*/ 0 w 4276222"/>
                  <a:gd name="connsiteY0" fmla="*/ 0 h 1336319"/>
                  <a:gd name="connsiteX1" fmla="*/ 4276222 w 4276222"/>
                  <a:gd name="connsiteY1" fmla="*/ 0 h 1336319"/>
                  <a:gd name="connsiteX2" fmla="*/ 4276222 w 4276222"/>
                  <a:gd name="connsiteY2" fmla="*/ 1336319 h 1336319"/>
                  <a:gd name="connsiteX3" fmla="*/ 0 w 4276222"/>
                  <a:gd name="connsiteY3" fmla="*/ 1336319 h 1336319"/>
                  <a:gd name="connsiteX4" fmla="*/ 0 w 4276222"/>
                  <a:gd name="connsiteY4" fmla="*/ 0 h 133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1336319">
                    <a:moveTo>
                      <a:pt x="0" y="0"/>
                    </a:moveTo>
                    <a:lnTo>
                      <a:pt x="4276222" y="0"/>
                    </a:lnTo>
                    <a:lnTo>
                      <a:pt x="4276222" y="1336319"/>
                    </a:lnTo>
                    <a:lnTo>
                      <a:pt x="0" y="13363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05134" tIns="232410" rIns="232410" bIns="232410" numCol="1" spcCol="1270" anchor="ctr" anchorCtr="0">
                <a:noAutofit/>
              </a:bodyPr>
              <a:lstStyle/>
              <a:p>
                <a:pPr lvl="0" algn="l" defTabSz="2711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6100" kern="1200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2380574" y="2017636"/>
                <a:ext cx="3908297" cy="1434286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en-US" altLang="zh-CN" sz="2500" dirty="0">
                    <a:blipFill dpi="0" rotWithShape="1">
                      <a:blip r:embed="rId1"/>
                      <a:srcRect/>
                      <a:stretch>
                        <a:fillRect/>
                      </a:stretch>
                    </a:blip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500" dirty="0">
                    <a:blipFill dpi="0" rotWithShape="1">
                      <a:blip r:embed="rId1"/>
                      <a:srcRect/>
                      <a:stretch>
                        <a:fillRect/>
                      </a:stretch>
                    </a:blip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设计主要是为了迎合社会的发展、人工智能的需求和人们对美好外在形象的追求，而开发设计的软件。能实现基本的自动人脸识别功能，并且在检测到人脸的前提下能对人脸进行自动的美化、统计和瘦脸处理，因为是自动处理，省去了PS的各种繁琐的步骤。</a:t>
                </a:r>
                <a:endParaRPr lang="zh-CN" altLang="en-US" sz="25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530353" y="1444752"/>
              <a:ext cx="1651254" cy="1705203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9600" b="1">
                  <a:blipFill>
                    <a:blip r:embed="rId2"/>
                    <a:stretch>
                      <a:fillRect/>
                    </a:stretch>
                  </a:blipFill>
                </a:rPr>
                <a:t>A</a:t>
              </a:r>
              <a:endParaRPr lang="zh-CN" altLang="en-US" sz="9600" b="1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93010" y="290195"/>
            <a:ext cx="3350260" cy="535940"/>
          </a:xfrm>
        </p:spPr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总结回顾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(</a:t>
            </a:r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不足之处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)</a:t>
            </a:r>
            <a:endParaRPr kumimoji="1" lang="en-US" altLang="zh-CN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706755" y="1268730"/>
            <a:ext cx="10778490" cy="4803775"/>
            <a:chOff x="530353" y="1444752"/>
            <a:chExt cx="5980175" cy="2212848"/>
          </a:xfrm>
        </p:grpSpPr>
        <p:grpSp>
          <p:nvGrpSpPr>
            <p:cNvPr id="43" name="组 42"/>
            <p:cNvGrpSpPr/>
            <p:nvPr/>
          </p:nvGrpSpPr>
          <p:grpSpPr>
            <a:xfrm>
              <a:off x="1076886" y="1811828"/>
              <a:ext cx="5433642" cy="1845772"/>
              <a:chOff x="1076886" y="1811828"/>
              <a:chExt cx="5433642" cy="1845772"/>
            </a:xfrm>
          </p:grpSpPr>
          <p:sp>
            <p:nvSpPr>
              <p:cNvPr id="45" name="任意形状 44"/>
              <p:cNvSpPr/>
              <p:nvPr/>
            </p:nvSpPr>
            <p:spPr>
              <a:xfrm>
                <a:off x="1076886" y="1811828"/>
                <a:ext cx="5433642" cy="1845772"/>
              </a:xfrm>
              <a:custGeom>
                <a:avLst/>
                <a:gdLst>
                  <a:gd name="connsiteX0" fmla="*/ 0 w 4276222"/>
                  <a:gd name="connsiteY0" fmla="*/ 0 h 1336319"/>
                  <a:gd name="connsiteX1" fmla="*/ 4276222 w 4276222"/>
                  <a:gd name="connsiteY1" fmla="*/ 0 h 1336319"/>
                  <a:gd name="connsiteX2" fmla="*/ 4276222 w 4276222"/>
                  <a:gd name="connsiteY2" fmla="*/ 1336319 h 1336319"/>
                  <a:gd name="connsiteX3" fmla="*/ 0 w 4276222"/>
                  <a:gd name="connsiteY3" fmla="*/ 1336319 h 1336319"/>
                  <a:gd name="connsiteX4" fmla="*/ 0 w 4276222"/>
                  <a:gd name="connsiteY4" fmla="*/ 0 h 133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1336319">
                    <a:moveTo>
                      <a:pt x="0" y="0"/>
                    </a:moveTo>
                    <a:lnTo>
                      <a:pt x="4276222" y="0"/>
                    </a:lnTo>
                    <a:lnTo>
                      <a:pt x="4276222" y="1336319"/>
                    </a:lnTo>
                    <a:lnTo>
                      <a:pt x="0" y="13363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05134" tIns="232410" rIns="232410" bIns="232410" numCol="1" spcCol="1270" anchor="ctr" anchorCtr="0">
                <a:noAutofit/>
              </a:bodyPr>
              <a:lstStyle/>
              <a:p>
                <a:pPr lvl="0" algn="l" defTabSz="2711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6100" kern="12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329639" y="1941193"/>
                <a:ext cx="3908297" cy="1662927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en-US" altLang="zh-CN" sz="2200" dirty="0">
                    <a:blipFill dpi="0" rotWithShape="1">
                      <a:blip r:embed="rId1"/>
                      <a:srcRect/>
                      <a:stretch>
                        <a:fillRect/>
                      </a:stretch>
                    </a:blip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200" dirty="0">
                    <a:blipFill dpi="0" rotWithShape="1">
                      <a:blip r:embed="rId1"/>
                      <a:srcRect/>
                      <a:stretch>
                        <a:fillRect/>
                      </a:stretch>
                    </a:blip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尽管听说用已训练好的resnet模型识别的识别率可以达到99.38%，但在测试中仍然会遇到识别不出的情况。还有美颜功能，暂时就只能磨皮，磨皮的同时会降低图像的质量而使图像变得模糊一些，并且有些斑仍然不能彻底的去除。对于瘦脸功能，经过测试发现，这个功能更加适合于原来就脸胖的人，而对于脸本来就很瘦的人，再瘦脸的话可能会出现变形的情况。因此还是有很多不足之处需要改善。</a:t>
                </a:r>
                <a:endParaRPr lang="zh-CN" altLang="en-US" sz="2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530353" y="1444752"/>
              <a:ext cx="1651254" cy="1705203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9600" b="1" dirty="0">
                  <a:blipFill>
                    <a:blip r:embed="rId2"/>
                    <a:stretch>
                      <a:fillRect/>
                    </a:stretch>
                  </a:blipFill>
                </a:rPr>
                <a:t>B</a:t>
              </a:r>
              <a:endParaRPr lang="zh-CN" altLang="en-US" sz="9600" b="1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93010" y="290195"/>
            <a:ext cx="3350260" cy="535940"/>
          </a:xfrm>
        </p:spPr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总结回顾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(</a:t>
            </a:r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收获</a:t>
            </a:r>
            <a:r>
              <a:rPr kumimoji="1" lang="en-US" altLang="zh-CN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)</a:t>
            </a:r>
            <a:endParaRPr kumimoji="1" lang="en-US" altLang="zh-CN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706755" y="1268730"/>
            <a:ext cx="10778490" cy="4803775"/>
            <a:chOff x="530353" y="1444752"/>
            <a:chExt cx="5980175" cy="2212848"/>
          </a:xfrm>
        </p:grpSpPr>
        <p:grpSp>
          <p:nvGrpSpPr>
            <p:cNvPr id="43" name="组 42"/>
            <p:cNvGrpSpPr/>
            <p:nvPr/>
          </p:nvGrpSpPr>
          <p:grpSpPr>
            <a:xfrm>
              <a:off x="1076886" y="1811828"/>
              <a:ext cx="5433642" cy="1845772"/>
              <a:chOff x="1076886" y="1811828"/>
              <a:chExt cx="5433642" cy="1845772"/>
            </a:xfrm>
          </p:grpSpPr>
          <p:sp>
            <p:nvSpPr>
              <p:cNvPr id="45" name="任意形状 44"/>
              <p:cNvSpPr/>
              <p:nvPr/>
            </p:nvSpPr>
            <p:spPr>
              <a:xfrm>
                <a:off x="1076886" y="1811828"/>
                <a:ext cx="5433642" cy="1845772"/>
              </a:xfrm>
              <a:custGeom>
                <a:avLst/>
                <a:gdLst>
                  <a:gd name="connsiteX0" fmla="*/ 0 w 4276222"/>
                  <a:gd name="connsiteY0" fmla="*/ 0 h 1336319"/>
                  <a:gd name="connsiteX1" fmla="*/ 4276222 w 4276222"/>
                  <a:gd name="connsiteY1" fmla="*/ 0 h 1336319"/>
                  <a:gd name="connsiteX2" fmla="*/ 4276222 w 4276222"/>
                  <a:gd name="connsiteY2" fmla="*/ 1336319 h 1336319"/>
                  <a:gd name="connsiteX3" fmla="*/ 0 w 4276222"/>
                  <a:gd name="connsiteY3" fmla="*/ 1336319 h 1336319"/>
                  <a:gd name="connsiteX4" fmla="*/ 0 w 4276222"/>
                  <a:gd name="connsiteY4" fmla="*/ 0 h 133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6222" h="1336319">
                    <a:moveTo>
                      <a:pt x="0" y="0"/>
                    </a:moveTo>
                    <a:lnTo>
                      <a:pt x="4276222" y="0"/>
                    </a:lnTo>
                    <a:lnTo>
                      <a:pt x="4276222" y="1336319"/>
                    </a:lnTo>
                    <a:lnTo>
                      <a:pt x="0" y="13363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05134" tIns="232410" rIns="232410" bIns="232410" numCol="1" spcCol="1270" anchor="ctr" anchorCtr="0">
                <a:noAutofit/>
              </a:bodyPr>
              <a:lstStyle/>
              <a:p>
                <a:pPr lvl="0" algn="l" defTabSz="2711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6100" kern="12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329639" y="1941193"/>
                <a:ext cx="3908297" cy="1460509"/>
              </a:xfrm>
              <a:prstGeom prst="rect">
                <a:avLst/>
              </a:prstGeom>
            </p:spPr>
            <p:txBody>
              <a:bodyPr wrap="square" numCol="1" spcCol="360000">
                <a:spAutoFit/>
              </a:bodyPr>
              <a:lstStyle/>
              <a:p>
                <a:pPr defTabSz="609600">
                  <a:lnSpc>
                    <a:spcPct val="130000"/>
                  </a:lnSpc>
                </a:pPr>
                <a:r>
                  <a:rPr lang="en-US" altLang="zh-CN" sz="2200" dirty="0">
                    <a:blipFill dpi="0" rotWithShape="1">
                      <a:blip r:embed="rId1"/>
                      <a:srcRect/>
                      <a:stretch>
                        <a:fillRect/>
                      </a:stretch>
                    </a:blip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200" dirty="0">
                    <a:blipFill dpi="0" rotWithShape="1">
                      <a:blip r:embed="rId1"/>
                      <a:srcRect/>
                      <a:stretch>
                        <a:fillRect/>
                      </a:stretch>
                    </a:blip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这次毕业设计，独立的设计出一款软件，我的编程能力和检索能力得到了很好的锻炼，同时阅读了大量关于人脸识别和人脸美化领域的相关知识，能更加熟练的使用python语言，懂得如何使用python语言调用opencv和dlib中各种函数来处理图像，同时对数字图像处理中的一些算法也有深入的学习。</a:t>
                </a:r>
                <a:endParaRPr lang="zh-CN" altLang="en-US" sz="2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609600">
                  <a:lnSpc>
                    <a:spcPct val="130000"/>
                  </a:lnSpc>
                </a:pPr>
                <a:r>
                  <a:rPr lang="zh-CN" altLang="en-US" sz="2200" dirty="0">
                    <a:blipFill dpi="0" rotWithShape="1">
                      <a:blip r:embed="rId1"/>
                      <a:srcRect/>
                      <a:stretch>
                        <a:fillRect/>
                      </a:stretch>
                    </a:blip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感谢杨志景老师的耐心指导和信任。</a:t>
                </a:r>
                <a:endParaRPr lang="zh-CN" altLang="en-US" sz="2200" dirty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530353" y="1444752"/>
              <a:ext cx="1651254" cy="1705203"/>
            </a:xfrm>
            <a:prstGeom prst="rect">
              <a:avLst/>
            </a:prstGeom>
            <a:blipFill dpi="0" rotWithShape="1">
              <a:blip r:embed="rId1"/>
              <a:srcRect/>
              <a:tile tx="0" ty="0" sx="100000" sy="100000" flip="none" algn="tl"/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altLang="zh-CN" sz="9600" b="1" dirty="0">
                  <a:blipFill>
                    <a:blip r:embed="rId2"/>
                    <a:stretch>
                      <a:fillRect/>
                    </a:stretch>
                  </a:blipFill>
                </a:rPr>
                <a:t>C</a:t>
              </a:r>
              <a:endParaRPr lang="en-US" altLang="zh-CN" sz="9600" b="1" dirty="0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感谢导师们的聆听</a:t>
            </a:r>
            <a:endParaRPr kumimoji="1" lang="zh-CN" altLang="en-US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dirty="0">
                <a:blipFill>
                  <a:blip r:embed="rId2"/>
                  <a:stretch>
                    <a:fillRect/>
                  </a:stretch>
                </a:blipFill>
              </a:rPr>
              <a:t>YOU!</a:t>
            </a:r>
            <a:endParaRPr kumimoji="1" lang="zh-CN" alt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4972685" y="4784090"/>
            <a:ext cx="7219315" cy="535940"/>
          </a:xfrm>
        </p:spPr>
        <p:txBody>
          <a:bodyPr/>
          <a:lstStyle/>
          <a:p>
            <a:r>
              <a:rPr kumimoji="1" lang="en-US" altLang="zh-CN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《</a:t>
            </a:r>
            <a:r>
              <a:rPr kumimoji="1" lang="en-US" altLang="zh-CN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sym typeface="+mn-ea"/>
              </a:rPr>
              <a:t>基于Python的人脸识别系统设计与实现</a:t>
            </a:r>
            <a:r>
              <a:rPr kumimoji="1" lang="en-US" altLang="zh-CN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》</a:t>
            </a:r>
            <a:endParaRPr kumimoji="1" lang="zh-CN" altLang="en-US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学校名称：广东工业大学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杨志景</a:t>
            </a:r>
            <a:endParaRPr lang="zh-CN" altLang="en-US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报告人：</a:t>
            </a:r>
            <a:r>
              <a:rPr lang="zh-CN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陈以勒</a:t>
            </a:r>
            <a:endParaRPr lang="zh-CN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16450" y="1461135"/>
            <a:ext cx="6684645" cy="309181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l" defTabSz="609600">
              <a:lnSpc>
                <a:spcPct val="130000"/>
              </a:lnSpc>
            </a:pPr>
            <a:r>
              <a:rPr lang="en-US" altLang="zh-CN" sz="12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0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随着科技的发展，人类社会对人工智能的渴望程度越来越大。人工智能的发展可以提供我们极大的便利。特别是可检测和识别人脸的计算机或者手机可以应用于各种任务中。</a:t>
            </a:r>
            <a:endParaRPr lang="zh-CN" altLang="en-US" sz="3000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4648835" y="568325"/>
            <a:ext cx="6746240" cy="4145280"/>
          </a:xfrm>
          <a:prstGeom prst="frame">
            <a:avLst>
              <a:gd name="adj1" fmla="val 1072"/>
            </a:avLst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9" name="图片 18" descr="C:\Users\Administrator\Desktop\Kh5tUghtTm5VNkPHZdPA0ypgeniMZkik55ZlvlAP7Gsln1545129237517.jpgKh5tUghtTm5VNkPHZdPA0ypgeniMZkik55ZlvlAP7Gsln1545129237517"/>
          <p:cNvPicPr>
            <a:picLocks noChangeAspect="1"/>
          </p:cNvPicPr>
          <p:nvPr/>
        </p:nvPicPr>
        <p:blipFill rotWithShape="1">
          <a:blip r:embed="rId2"/>
          <a:srcRect t="5000" b="5000"/>
          <a:stretch>
            <a:fillRect/>
          </a:stretch>
        </p:blipFill>
        <p:spPr>
          <a:xfrm>
            <a:off x="4861560" y="717550"/>
            <a:ext cx="6392545" cy="3846830"/>
          </a:xfrm>
          <a:prstGeom prst="rect">
            <a:avLst/>
          </a:prstGeom>
          <a:effectLst/>
        </p:spPr>
      </p:pic>
      <p:sp>
        <p:nvSpPr>
          <p:cNvPr id="21" name="矩形 20"/>
          <p:cNvSpPr/>
          <p:nvPr/>
        </p:nvSpPr>
        <p:spPr>
          <a:xfrm>
            <a:off x="2492375" y="1351915"/>
            <a:ext cx="1720215" cy="69151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 defTabSz="1219200">
              <a:lnSpc>
                <a:spcPct val="130000"/>
              </a:lnSpc>
              <a:defRPr/>
            </a:pPr>
            <a:r>
              <a:rPr lang="zh-CN" altLang="en-US" sz="3000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手机解锁</a:t>
            </a:r>
            <a:endParaRPr lang="zh-CN" altLang="en-US" sz="3000" b="1" kern="0" dirty="0">
              <a:blipFill dpi="0" rotWithShape="1">
                <a:blip r:embed="rId3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4950" y="4713605"/>
            <a:ext cx="763714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219200">
              <a:lnSpc>
                <a:spcPct val="130000"/>
              </a:lnSpc>
              <a:defRPr/>
            </a:pP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通过人脸识别来解锁手机，免去了输入密码这一经常重复下，比较麻烦的操作。</a:t>
            </a:r>
            <a:endParaRPr lang="zh-CN" sz="2000" b="1" kern="0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pPr defTabSz="1219200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      现今在大部分新款手机上都会有这个功能，比如苹果公司在</a:t>
            </a:r>
            <a:r>
              <a:rPr lang="en-US" altLang="zh-CN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iphoneX</a:t>
            </a:r>
            <a:r>
              <a:rPr lang="zh-CN" altLang="en-US" sz="2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系列就增加了这个功能。</a:t>
            </a:r>
            <a:endParaRPr lang="zh-CN" altLang="en-US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090" y="1330960"/>
            <a:ext cx="601345" cy="489267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 defTabSz="1219200">
              <a:lnSpc>
                <a:spcPct val="130000"/>
              </a:lnSpc>
              <a:defRPr/>
            </a:pPr>
            <a:r>
              <a:rPr lang="zh-CN" altLang="en-US" sz="30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支付宝的刷脸支付</a:t>
            </a:r>
            <a:endParaRPr lang="zh-CN" altLang="en-US" sz="30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40" y="1330960"/>
            <a:ext cx="9876790" cy="489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75125" y="5339855"/>
            <a:ext cx="1897380" cy="63119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200">
              <a:lnSpc>
                <a:spcPct val="130000"/>
              </a:lnSpc>
              <a:defRPr/>
            </a:pPr>
            <a:r>
              <a:rPr lang="zh-CN" sz="27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出入境安检</a:t>
            </a:r>
            <a:endParaRPr lang="zh-CN" sz="27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10" y="404495"/>
            <a:ext cx="3787140" cy="4709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25" y="1952625"/>
            <a:ext cx="4432935" cy="2952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67670" y="5339855"/>
            <a:ext cx="2240280" cy="631190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none">
            <a:spAutoFit/>
          </a:bodyPr>
          <a:p>
            <a:pPr defTabSz="1219200">
              <a:lnSpc>
                <a:spcPct val="130000"/>
              </a:lnSpc>
              <a:defRPr/>
            </a:pPr>
            <a:r>
              <a:rPr lang="zh-CN" sz="2700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上班出入公司</a:t>
            </a:r>
            <a:endParaRPr lang="zh-CN" sz="2700" b="1" kern="0" dirty="0">
              <a:blipFill dpi="0" rotWithShape="1">
                <a:blip r:embed="rId2"/>
                <a:srcRect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77260" y="1186180"/>
            <a:ext cx="7533640" cy="536702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l" defTabSz="609600">
              <a:lnSpc>
                <a:spcPct val="130000"/>
              </a:lnSpc>
            </a:pPr>
            <a:r>
              <a:rPr lang="en-US" altLang="zh-CN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可以看到，目前的人脸识别系统已经达到了一定的成熟程度，实现人脸识别的方法也各式各样，特别是有各种训练好的模型我们可以直接调用，比如</a:t>
            </a:r>
            <a:r>
              <a:rPr lang="en-US" altLang="zh-CN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自带的人脸识别模型，</a:t>
            </a:r>
            <a:r>
              <a:rPr lang="en-US" altLang="zh-CN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dlib</a:t>
            </a:r>
            <a:r>
              <a:rPr lang="zh-CN" altLang="en-US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的模型等等。或者可以直接调用百度人脸识别的</a:t>
            </a:r>
            <a:r>
              <a:rPr lang="en-US" altLang="zh-CN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直接使用。</a:t>
            </a:r>
            <a:r>
              <a:rPr lang="en-US" altLang="zh-CN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en-US" altLang="zh-CN" sz="2400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609600">
              <a:lnSpc>
                <a:spcPct val="130000"/>
              </a:lnSpc>
            </a:pPr>
            <a:r>
              <a:rPr lang="en-US" altLang="zh-CN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虽然目前的机器识别系统已经达到了一定的成熟程度，但是</a:t>
            </a:r>
            <a:r>
              <a:rPr lang="zh-CN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在实际应用上还是存在着许多问题，各种变化影响人脸识别的准确性，比如光照方向不同时、表情变化时、随着年龄增大脸部变化等等</a:t>
            </a:r>
            <a:r>
              <a:rPr lang="en-US" altLang="zh-CN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 </a:t>
            </a:r>
            <a:endParaRPr lang="en-US" altLang="zh-CN" sz="2400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09600">
              <a:lnSpc>
                <a:spcPct val="130000"/>
              </a:lnSpc>
            </a:pPr>
            <a:r>
              <a:rPr lang="en-US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所以</a:t>
            </a:r>
            <a:r>
              <a:rPr sz="24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目前的系统距离人类感知系统的能力还很远。</a:t>
            </a:r>
            <a:endParaRPr sz="2400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09600">
              <a:lnSpc>
                <a:spcPct val="130000"/>
              </a:lnSpc>
            </a:pPr>
            <a:endParaRPr lang="zh-CN" altLang="en-US" sz="2400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blipFill>
                  <a:blip r:embed="rId1"/>
                  <a:stretch>
                    <a:fillRect/>
                  </a:stretch>
                </a:blipFill>
                <a:ea typeface="微软雅黑" panose="020B0503020204020204" pitchFamily="34" charset="-122"/>
              </a:rPr>
              <a:t>选题背景</a:t>
            </a:r>
            <a:endParaRPr kumimoji="1" lang="zh-CN" altLang="en-US" kern="0" dirty="0">
              <a:blipFill>
                <a:blip r:embed="rId1"/>
                <a:stretch>
                  <a:fillRect/>
                </a:stretch>
              </a:blip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30215" y="990600"/>
            <a:ext cx="5786120" cy="459232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l" defTabSz="609600">
              <a:lnSpc>
                <a:spcPct val="130000"/>
              </a:lnSpc>
            </a:pPr>
            <a:r>
              <a:rPr lang="en-US" altLang="zh-CN" sz="25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5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</a:t>
            </a:r>
            <a:r>
              <a:rPr sz="25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因为生活水平在不断的提高，我们不再满足于物资生活，精神需求也越来越广泛，比如我们更追求外表的美观。以至于现在市面上出现各种类型的PS软件。人们可以借助此类软件来处理自己的皮肤，或者身材，实际上就是使用了相应的图像处理技术来美化人脸或者身材，能展现更美丽的自己，这受众多女性朋友的青睐。</a:t>
            </a:r>
            <a:endParaRPr sz="2500" b="1" dirty="0">
              <a:blipFill dpi="0" rotWithShape="1">
                <a:blip r:embed="rId1"/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1275080"/>
            <a:ext cx="3977005" cy="430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2864</Words>
  <Application>WPS 演示</Application>
  <PresentationFormat>宽屏</PresentationFormat>
  <Paragraphs>297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Arial Unicode MS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JIREH</cp:lastModifiedBy>
  <cp:revision>57</cp:revision>
  <dcterms:created xsi:type="dcterms:W3CDTF">2015-08-18T02:51:00Z</dcterms:created>
  <dcterms:modified xsi:type="dcterms:W3CDTF">2019-05-26T03:15:53Z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